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5" r:id="rId8"/>
    <p:sldId id="266" r:id="rId9"/>
    <p:sldId id="267" r:id="rId10"/>
    <p:sldId id="269" r:id="rId11"/>
    <p:sldId id="281" r:id="rId12"/>
    <p:sldId id="263" r:id="rId13"/>
    <p:sldId id="273" r:id="rId14"/>
    <p:sldId id="274" r:id="rId15"/>
    <p:sldId id="275" r:id="rId16"/>
    <p:sldId id="272" r:id="rId17"/>
    <p:sldId id="276" r:id="rId18"/>
    <p:sldId id="277" r:id="rId19"/>
    <p:sldId id="279" r:id="rId20"/>
    <p:sldId id="278" r:id="rId21"/>
    <p:sldId id="28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shopia.ru/clipart/data/533/medium/1440878861678_photoshopia_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285992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Младшей группы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психологом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3-х лет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rkbvfrbyf2013\Мои документы\Downloads\20180921_103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4581" name="Picture 5" descr="C:\Documents and Settings\rkbvfrbyf2013\Мои документы\Downloads\20180921_09591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9124" cy="3500438"/>
          </a:xfrm>
          <a:prstGeom prst="rect">
            <a:avLst/>
          </a:prstGeom>
          <a:noFill/>
        </p:spPr>
      </p:pic>
      <p:pic>
        <p:nvPicPr>
          <p:cNvPr id="24586" name="Picture 10" descr="C:\Documents and Settings\rkbvfrbyf2013\Мои документы\Downloads\20180921_10425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429124" cy="3357562"/>
          </a:xfrm>
          <a:prstGeom prst="rect">
            <a:avLst/>
          </a:prstGeom>
          <a:noFill/>
        </p:spPr>
      </p:pic>
      <p:pic>
        <p:nvPicPr>
          <p:cNvPr id="24587" name="Picture 11" descr="C:\Documents and Settings\rkbvfrbyf2013\Мои документы\Downloads\20180920_104916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kbvfrbyf2013\Мои документы\Downloads\20180925_105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500438"/>
          </a:xfrm>
          <a:prstGeom prst="rect">
            <a:avLst/>
          </a:prstGeom>
          <a:noFill/>
        </p:spPr>
      </p:pic>
      <p:pic>
        <p:nvPicPr>
          <p:cNvPr id="1027" name="Picture 3" descr="C:\Documents and Settings\rkbvfrbyf2013\Мои документы\Downloads\20180925_103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4500562" cy="3286124"/>
          </a:xfrm>
          <a:prstGeom prst="rect">
            <a:avLst/>
          </a:prstGeom>
          <a:noFill/>
        </p:spPr>
      </p:pic>
      <p:pic>
        <p:nvPicPr>
          <p:cNvPr id="1028" name="Picture 4" descr="C:\Documents and Settings\rkbvfrbyf2013\Мои документы\Downloads\20180925_105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1030" name="Picture 6" descr="C:\Documents and Settings\rkbvfrbyf2013\Мои документы\Downloads\20180925_104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457200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dirty="0" smtClean="0"/>
              <a:t>Паучок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sz="7200" b="1" dirty="0" smtClean="0"/>
              <a:t>Руки скрещены. Пальцы каждой руки "бегут" по предплечью, а затем по плечу другой руки.)</a:t>
            </a:r>
          </a:p>
          <a:p>
            <a:pPr>
              <a:buNone/>
            </a:pPr>
            <a:r>
              <a:rPr lang="ru-RU" sz="7200" b="1" dirty="0" smtClean="0"/>
              <a:t>Паучок ходил по ветке,</a:t>
            </a:r>
          </a:p>
          <a:p>
            <a:pPr>
              <a:buNone/>
            </a:pPr>
            <a:r>
              <a:rPr lang="ru-RU" sz="7200" b="1" dirty="0" smtClean="0"/>
              <a:t>А за ним ходили детки.</a:t>
            </a:r>
          </a:p>
          <a:p>
            <a:pPr>
              <a:buNone/>
            </a:pPr>
            <a:r>
              <a:rPr lang="ru-RU" sz="7200" b="1" dirty="0" smtClean="0"/>
              <a:t>(Кисти свободно опущены, выполняем стряхивающее движение - дождик.)</a:t>
            </a:r>
          </a:p>
          <a:p>
            <a:pPr>
              <a:buNone/>
            </a:pPr>
            <a:r>
              <a:rPr lang="ru-RU" sz="7200" b="1" dirty="0" smtClean="0"/>
              <a:t>Дождик с неба вдруг полил,</a:t>
            </a:r>
          </a:p>
          <a:p>
            <a:pPr>
              <a:buNone/>
            </a:pPr>
            <a:r>
              <a:rPr lang="ru-RU" sz="7200" b="1" dirty="0" smtClean="0"/>
              <a:t>(Хлопок ладонями по столу/коленям.)</a:t>
            </a:r>
          </a:p>
          <a:p>
            <a:pPr>
              <a:buNone/>
            </a:pPr>
            <a:r>
              <a:rPr lang="ru-RU" sz="7200" b="1" dirty="0" smtClean="0"/>
              <a:t>Паучков на землю смыл.</a:t>
            </a:r>
          </a:p>
          <a:p>
            <a:pPr>
              <a:buNone/>
            </a:pPr>
            <a:r>
              <a:rPr lang="ru-RU" sz="7200" b="1" dirty="0" smtClean="0"/>
              <a:t>(Ладони боковыми сторонами прижаты друг к другу, пальцы растопырены, качаем руками -солнышко светит.)</a:t>
            </a:r>
          </a:p>
          <a:p>
            <a:pPr>
              <a:buNone/>
            </a:pPr>
            <a:r>
              <a:rPr lang="ru-RU" sz="7200" b="1" dirty="0" smtClean="0"/>
              <a:t>Солнце стало пригревать,</a:t>
            </a:r>
          </a:p>
          <a:p>
            <a:pPr>
              <a:buNone/>
            </a:pPr>
            <a:r>
              <a:rPr lang="ru-RU" sz="7200" b="1" dirty="0" smtClean="0"/>
              <a:t>(Делаем движения такие же, как и в самом начале.)</a:t>
            </a:r>
          </a:p>
          <a:p>
            <a:pPr>
              <a:buNone/>
            </a:pPr>
            <a:r>
              <a:rPr lang="ru-RU" sz="7200" b="1" dirty="0" smtClean="0"/>
              <a:t>Паучок ползёт опять,</a:t>
            </a:r>
          </a:p>
          <a:p>
            <a:pPr>
              <a:buNone/>
            </a:pPr>
            <a:r>
              <a:rPr lang="ru-RU" sz="7200" b="1" dirty="0" smtClean="0"/>
              <a:t>("Паучки" ползают по голове.)</a:t>
            </a:r>
          </a:p>
          <a:p>
            <a:pPr>
              <a:buNone/>
            </a:pPr>
            <a:r>
              <a:rPr lang="ru-RU" sz="7200" b="1" dirty="0" smtClean="0"/>
              <a:t>А за ним ползут все детки,</a:t>
            </a:r>
          </a:p>
          <a:p>
            <a:pPr>
              <a:buNone/>
            </a:pPr>
            <a:r>
              <a:rPr lang="ru-RU" sz="7200" b="1" dirty="0" smtClean="0"/>
              <a:t>Чтобы погулять на ветке.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Диагностика развития детей поможет Вам самостоятельно оценить уровень психического развития Вашего ребенка и узнать, над чем стоит еще поработать. Диагностика предполагает небольшие тесты и наблюдение. </a:t>
            </a:r>
            <a:endParaRPr lang="ru-RU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диагностики положительный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/>
              <a:t>Если результаты диагностики Вас обрадуют, то продолжайте заниматься с ребенком так же, у Вашего ребенка есть все необходимое для полноценного развития.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диагностики с низким уровнем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714908"/>
          </a:xfrm>
        </p:spPr>
        <p:txBody>
          <a:bodyPr/>
          <a:lstStyle/>
          <a:p>
            <a:r>
              <a:rPr lang="ru-RU" sz="3600" b="1" dirty="0" smtClean="0"/>
              <a:t>Если диагностика показывает низкий уровень развития Вашего ребенка того или иного психического процесса. В этом случае родитель и воспитатель получит рекомендации по дальнейшему развитию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Внимание</a:t>
            </a:r>
            <a:endParaRPr lang="ru-RU" dirty="0"/>
          </a:p>
        </p:txBody>
      </p:sp>
      <p:pic>
        <p:nvPicPr>
          <p:cNvPr id="3" name="Рисунок 2" descr="diagnostika-razvitiya-detej-3-4-le-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7149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000108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Перед ребенком выкладывают картинки (или предметы). Аналогичный набор находится у взрослого. Ребенку поочередно предъявляют картинки, предлагают найти такую же и сказать, что на ней изображено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857232"/>
          </a:xfrm>
        </p:spPr>
        <p:txBody>
          <a:bodyPr/>
          <a:lstStyle/>
          <a:p>
            <a:pPr algn="ctr"/>
            <a:r>
              <a:rPr lang="ru-RU" dirty="0" smtClean="0"/>
              <a:t>Речь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20002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6" descr="http://tetradkin-grad.3dn.ru/099/096/0-5/01-1.jpg"/>
          <p:cNvPicPr>
            <a:picLocks noChangeAspect="1" noChangeArrowheads="1"/>
          </p:cNvPicPr>
          <p:nvPr/>
        </p:nvPicPr>
        <p:blipFill rotWithShape="1">
          <a:blip r:embed="rId2"/>
          <a:srcRect t="5990" r="3548" b="20396"/>
          <a:stretch/>
        </p:blipFill>
        <p:spPr bwMode="auto">
          <a:xfrm>
            <a:off x="1500166" y="1531088"/>
            <a:ext cx="5581118" cy="389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Мышление</a:t>
            </a:r>
            <a:endParaRPr lang="ru-RU" b="1" dirty="0"/>
          </a:p>
        </p:txBody>
      </p:sp>
      <p:pic>
        <p:nvPicPr>
          <p:cNvPr id="3" name="Рисунок 2" descr="diagnostika-razvitiya-detej-3-4-le-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7515" y="1556792"/>
            <a:ext cx="5728970" cy="268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4581128"/>
            <a:ext cx="7560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Разрезанные картинки. «Как </a:t>
            </a:r>
            <a:r>
              <a:rPr lang="ru-RU" sz="2800" b="1" dirty="0"/>
              <a:t>ты думаешь, что нарисовано на этой картинке? Что получится, когда ты сложишь части вместе?»</a:t>
            </a:r>
          </a:p>
        </p:txBody>
      </p:sp>
    </p:spTree>
    <p:extLst>
      <p:ext uri="{BB962C8B-B14F-4D97-AF65-F5344CB8AC3E}">
        <p14:creationId xmlns:p14="http://schemas.microsoft.com/office/powerpoint/2010/main" xmlns="" val="37894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425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Восприятие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/>
              <a:t>У взрослого и ребенка по одинаковому комплекту цветных кубиков (синий, желтый, зеленый, красный).</a:t>
            </a:r>
          </a:p>
          <a:p>
            <a:pPr lvl="0"/>
            <a:r>
              <a:rPr lang="ru-RU" sz="5100" b="1" dirty="0"/>
              <a:t>Взрослый берет один из кубиков и предлагает ребенку показать такой же. Аналогично выполняются задания со всеми кубиками.</a:t>
            </a:r>
          </a:p>
          <a:p>
            <a:pPr lvl="0"/>
            <a:r>
              <a:rPr lang="ru-RU" sz="5100" b="1" dirty="0"/>
              <a:t>Ребенку предлагают показать красный кубик, затем синий, желтый, зеленый.</a:t>
            </a:r>
          </a:p>
          <a:p>
            <a:pPr lvl="0"/>
            <a:r>
              <a:rPr lang="ru-RU" sz="5100" b="1" dirty="0"/>
              <a:t>Взрослый поочередно берет кубики и спрашивает, какого они цвета.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45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Что должен уметь ребенок?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Осваивает трехколесный велосипед;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Называет 4 цвета, ориентируется в 7-ми цветах;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Собирает от большего к меньшему матрешки, пирамидки…;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Наглядно ориентируется в конфигурации объемных геометрических фигур, определяет на ощупь;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33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pic>
        <p:nvPicPr>
          <p:cNvPr id="3" name="Picture 6" descr="http://gua.convdocs.org/tw_files2/urls_28/200/d-199324/199324_html_4c1c6be1.png"/>
          <p:cNvPicPr>
            <a:picLocks noChangeAspect="1" noChangeArrowheads="1"/>
          </p:cNvPicPr>
          <p:nvPr/>
        </p:nvPicPr>
        <p:blipFill rotWithShape="1">
          <a:blip r:embed="rId2"/>
          <a:srcRect r="26666"/>
          <a:stretch/>
        </p:blipFill>
        <p:spPr bwMode="auto">
          <a:xfrm>
            <a:off x="1043608" y="1180184"/>
            <a:ext cx="6705696" cy="5715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10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Воображение</a:t>
            </a:r>
            <a:endParaRPr lang="ru-RU" dirty="0"/>
          </a:p>
        </p:txBody>
      </p:sp>
      <p:pic>
        <p:nvPicPr>
          <p:cNvPr id="2056" name="Picture 8" descr="http://ds151.centerstart.ru/sites/ds151.centerstart.ru/files/zanyatie_-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5705444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76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05800" cy="343929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</a:t>
            </a:r>
            <a:br>
              <a:rPr lang="ru-RU" sz="6000" b="1" dirty="0" smtClean="0"/>
            </a:br>
            <a:r>
              <a:rPr lang="ru-RU" sz="6000" b="1" dirty="0" smtClean="0"/>
              <a:t>за </a:t>
            </a:r>
            <a:br>
              <a:rPr lang="ru-RU" sz="6000" b="1" dirty="0" smtClean="0"/>
            </a:br>
            <a:r>
              <a:rPr lang="ru-RU" sz="6000" b="1" dirty="0" smtClean="0"/>
              <a:t>внимание!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14356"/>
            <a:ext cx="72866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Находит и может называть предметы большими и маленькими, выделять средний предмет между ними;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Определяет предмет по фактуре (мягкий, твердый);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Составляет картинку из 2-х частей;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Подбирает мозаику к несложному рисунку;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9296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/>
              <a:t>Проявляет инициативу в игре;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Играет с другими детьми используя фантазию и предметы;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Подражает взрослым и другим детям;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Выполняет правила в подвижных играх;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Строит из кубиков и конструктора;</a:t>
            </a:r>
          </a:p>
          <a:p>
            <a:pPr>
              <a:buFont typeface="Wingdings" pitchFamily="2" charset="2"/>
              <a:buChar char="ü"/>
            </a:pPr>
            <a:endParaRPr lang="ru-RU" sz="4000" dirty="0" smtClean="0"/>
          </a:p>
          <a:p>
            <a:pPr>
              <a:buFont typeface="Wingdings" pitchFamily="2" charset="2"/>
              <a:buChar char="ü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/>
              <a:t>Начинает активно развиваться речь;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Начинают одеваться и раздеваться самостоятельно;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Сам моет руки и умывается;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Подражает письму взрослого;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Рисует и лепит несложные предметы;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70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Как проходят занятия с психологом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Начало занятия с </a:t>
            </a:r>
            <a:r>
              <a:rPr lang="ru-RU" sz="2800" b="1" dirty="0" err="1" smtClean="0"/>
              <a:t>массажером</a:t>
            </a:r>
            <a:r>
              <a:rPr lang="ru-RU" sz="2800" b="1" dirty="0" smtClean="0"/>
              <a:t>;</a:t>
            </a:r>
          </a:p>
        </p:txBody>
      </p:sp>
      <p:sp>
        <p:nvSpPr>
          <p:cNvPr id="2050" name="AutoShape 2" descr="https://apf.mail.ru/cgi-bin/readmsg/1537602970519.jpg?id=15377645830000000485%3B0%3B1&amp;x-email=katerina_antonova9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pf.mail.ru/cgi-bin/readmsg/1537602970519.jpg?id=15377645830000000485%3B0%3B1&amp;x-email=katerina_antonova9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pf.mail.ru/cgi-bin/readmsg/1537602970519.jpg?id=15377645830000000485%3B0%3B1&amp;x-email=katerina_antonova9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pf.mail.ru/cgi-bin/readmsg/1537602970519.jpg?id=15377645830000000485%3B0%3B1&amp;x-email=katerina_antonova9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pf.mail.ru/cgi-bin/readmsg/1537602970519.jpg?id=15377645830000000485%3B0%3B1&amp;x-email=katerina_antonova9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C:\Documents and Settings\rkbvfrbyf2013\Рабочий стол\1537602970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2579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Развивающая часть </a:t>
            </a:r>
            <a:endParaRPr lang="ru-RU" dirty="0"/>
          </a:p>
        </p:txBody>
      </p:sp>
      <p:pic>
        <p:nvPicPr>
          <p:cNvPr id="20482" name="Picture 2" descr="C:\Documents and Settings\rkbvfrbyf2013\Мои документы\Downloads\1537602939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85860"/>
            <a:ext cx="4143404" cy="5143512"/>
          </a:xfrm>
          <a:prstGeom prst="rect">
            <a:avLst/>
          </a:prstGeom>
          <a:noFill/>
        </p:spPr>
      </p:pic>
      <p:pic>
        <p:nvPicPr>
          <p:cNvPr id="20483" name="Picture 3" descr="C:\Documents and Settings\rkbvfrbyf2013\Мои документы\Downloads\1537602587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35768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rkbvfrbyf2013\Мои документы\Downloads\1537602569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428858" cy="5857916"/>
          </a:xfrm>
          <a:prstGeom prst="rect">
            <a:avLst/>
          </a:prstGeom>
          <a:noFill/>
        </p:spPr>
      </p:pic>
      <p:pic>
        <p:nvPicPr>
          <p:cNvPr id="21507" name="Picture 3" descr="C:\Documents and Settings\rkbvfrbyf2013\Мои документы\Downloads\153760254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37665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rkbvfrbyf2013\Мои документы\Downloads\1537602499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286248" cy="6858000"/>
          </a:xfrm>
          <a:prstGeom prst="rect">
            <a:avLst/>
          </a:prstGeom>
          <a:noFill/>
        </p:spPr>
      </p:pic>
      <p:pic>
        <p:nvPicPr>
          <p:cNvPr id="22531" name="Picture 3" descr="C:\Documents and Settings\rkbvfrbyf2013\Мои документы\Downloads\20180921_155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425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Что должен уметь ребенок?</vt:lpstr>
      <vt:lpstr>Слайд 3</vt:lpstr>
      <vt:lpstr>Слайд 4</vt:lpstr>
      <vt:lpstr>Слайд 5</vt:lpstr>
      <vt:lpstr>Слайд 6</vt:lpstr>
      <vt:lpstr>Развивающая часть </vt:lpstr>
      <vt:lpstr>Слайд 8</vt:lpstr>
      <vt:lpstr>Слайд 9</vt:lpstr>
      <vt:lpstr>Слайд 10</vt:lpstr>
      <vt:lpstr>Слайд 11</vt:lpstr>
      <vt:lpstr>Пальчиковая гимнастика</vt:lpstr>
      <vt:lpstr>Диагностика</vt:lpstr>
      <vt:lpstr>Результаты диагностики положительный</vt:lpstr>
      <vt:lpstr>Результаты диагностики с низким уровнем</vt:lpstr>
      <vt:lpstr>Внимание</vt:lpstr>
      <vt:lpstr>Речь</vt:lpstr>
      <vt:lpstr>Мышление</vt:lpstr>
      <vt:lpstr>Восприятие</vt:lpstr>
      <vt:lpstr>Память</vt:lpstr>
      <vt:lpstr>Воображение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сад</cp:lastModifiedBy>
  <cp:revision>29</cp:revision>
  <dcterms:modified xsi:type="dcterms:W3CDTF">2019-11-26T04:48:21Z</dcterms:modified>
</cp:coreProperties>
</file>